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0" r:id="rId21"/>
    <p:sldId id="281" r:id="rId22"/>
    <p:sldId id="278" r:id="rId23"/>
    <p:sldId id="279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4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4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6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0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8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9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0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52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6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AB71-1F0B-4636-8EEC-287885E90190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2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применением высокотехнологичных бетонных смесей - 1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4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7"/>
            <a:ext cx="10008540" cy="3254255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технологии монолитного бетона и железобетона.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860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Любое общество как исторически конкретный тип социальной системы находит свое отражение в архитектуре зданий, конструкторских и инженерных решениях, методах возведения, применяемых материалах и технологиях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жизненного уровня, концентрация населения в крупных мегаполисах, природоохранные мероприятия предопределяют необходимость увеличения этажности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Строительство высотных зданий является импульсом для разработки комбинированных конструкций, развития новых технологий производства и строительства, создания более мощных монтажных механизмов, применения новых высококачественных материалов.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современной классификации высотным является здание высотой от 75 до 150 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классификации зданий был принят критерий высоты в метрах, а не этажности, поскольку высоты этажей принимаются различными в зависимости от назначения здания и требований национальных норм проектирования.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Высотные здания могут иметь разное назначение: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Чаще всего высотное здание является многофункциональным: в нем, помимо помещений основного назначения, размещаются автостоянки, магазины, офисы, кинотеатры и др.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Конструктивные схемы высотных зданий.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Конструирование высотных зданий имеет свою специфику с точки зрения объемной формы, пропорций, выбора конструктивных систем и элементов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Конструктивная система высотного здания представляет собой взаимосвязанную совокупность его вертикальных и горизонтальных несущих конструкций, совместно обеспечивающих прочность, жесткость и устойчивость сооружения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Горизонтальные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перекрытия и покрытия здания, которые воспринимают приходящиеся на них вертикальные и горизонтальные нагрузки и воздействия, передавая их поэтажно на вертикальные несущие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Последние передают эти нагрузки и воздействия через фундаменты основанию.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несущие конструкции высотных зданий, как правило, однотипны, обычно представляют собой жесткий несгораемый диск – железобетонный (монолитный, сборно-монолитный, сборный), либо сталежелезобетонный.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несущие конструкции более разнообразны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Различают стержневые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несущие конструкции, плоскостные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стеновые, диафрагмовые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внутренние объемно-пространственные стержни с полым сечением на высоту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стволы жесткости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объемно-пространственные наружные конструкции на высоту здания в виде тонкостенной оболочки замкнутого сечения.</a:t>
            </a:r>
          </a:p>
        </p:txBody>
      </p:sp>
    </p:spTree>
    <p:extLst>
      <p:ext uri="{BB962C8B-B14F-4D97-AF65-F5344CB8AC3E}">
        <p14:creationId xmlns:p14="http://schemas.microsoft.com/office/powerpoint/2010/main" val="36624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00" y="3028019"/>
            <a:ext cx="8226451" cy="3694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477051" y="3028019"/>
            <a:ext cx="37149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схемы здания: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рамно-связевая;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каркасная с диафрагмами жесткости;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бескаркасная с перекрестно-несущими стенами;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ствольная;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коробчатая (оболочковая);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-ствольно-коробчатая («труба в трубе» или «труба в ферме»)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вид вертикальных несущих конструкций можно выделить четыре основные конструктивные системы высотных зданий: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каркасную (рамную),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стеновую (бескаркасную, диафрагмовую),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твольную,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оболочковую.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основными широко применяют и комбинированные конструктивные системы.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комбинированной системе могут сочетаться несколько типов вертикальных несущих элементов (плоскостных, стержневых, объемно-пространственных) и схем их работы (например, рамно-связевая или связевая).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Выбор той или иной конструктивной системы зависит от многих факторов, основными из которых считаются высота здания, условия строительства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сейсмичность, грунтовые особенности, атмосферные воздействия, особенно ветровые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архитектурно-планировочные требования.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Главным приоритетом в проектировании и строительстве высотных зданий является обеспечение их прочности и устойчивости, а также жесткости с учетом воздействия значительных ветровых усилий.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Мировая практика высотного строительства выявила один из самых сложных аспектов для несущих вертикальных конструкций из железобетона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неравномерное их укорачивание под действием нагрузки.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Данная неравномерность усиливается при разной площади поперечного сечения конструктивных элементов – стен и колонн.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Опыт проектирования и строительства высотных зданий в Москве в разные периоды также вскрыл существенные недостатки в части необходимой надежности высотного строительства. Это требует поиска новых технических и технологических решений.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Вышеперечисленные конструктивные решения возможно усовершенствовать с помощью внедрения в них следующих технологий: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несущих колонн выполнять из трубобетона;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монтаж плит перекрытий осуществлять методом подъема;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выполнение плит перекрытий с армированием нижней растянутой зоны производить листовой сталью (внешнелистовое армирование).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2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Общие принципы технологии монолитного бетона и железобетона.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рационального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монолитного здания следует исходить из следующих предпосылок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подачу бетона в конструкции следует осуществлять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бетонораспределительной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стрелы;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места установки бетононасоса следует учитывать рекомендации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надежной подачи бетона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трубопровода должен составлять около 1/3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вертикального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укладку бетона осуществлять в инвентарную опалубку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типов, в том числе самоподъемную, подъемно-переставную и алюминиевую облегченную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или подъемно-переставную опалубку для ограждения верхнего этажа здания использовать по всему периметру для защиты работающих от ветра, создания теплового контура зимой и сокращения опасной зоны работы крана;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прогрев бетона в зимнее время выполнять, в основном,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греющих проводов;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совмещать бетонирование с производством других видов работ на нижележащих перекрытиях по специально разрабатываемым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учитывающим безопасное выполнение работ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вышележащие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должны быть рассчитаны проектной организацией на ударную нагрузку от возможного падения поднимаемого груза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9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эксплуатационная пригодность, долговечность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другие, устанавливаемые заданием на проектирование, требования должны быть обеспечены выполнением: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бетону и его составляющим;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арматуре;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расчетам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по эксплуатации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нагрузкам и воздействиям, по пределу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огнестойкости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непроницаемости, по морозостойкости, по предельным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прогибам, перемещениям, амплитуде колебаний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расчетным значениям температуры наружного воздуха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относительной влажности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среды, по защите конструкций от воздействия агрессивных сред и др. устанавливаются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законченных конструкций по допускаемым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приведенным в нормах значениям, 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прочности, морозостойкости и водонепроницаемости должны соответствовать проектным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монолитных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не допускаются трещины,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усадочных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поверхностных технологических трещин, ширина которых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0,2 мм и 0,1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подвергаемых попеременному замораживанию и оттаиванию в водонасыщенном состоянии или в условиях эпизодического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водонасыщения;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для эксплуатации в агрессивной среде;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и стоек.</a:t>
            </a:r>
          </a:p>
        </p:txBody>
      </p:sp>
    </p:spTree>
    <p:extLst>
      <p:ext uri="{BB962C8B-B14F-4D97-AF65-F5344CB8AC3E}">
        <p14:creationId xmlns:p14="http://schemas.microsoft.com/office/powerpoint/2010/main" val="271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качества готовых конструкций от требований проекта по показателям геометрических размеров, качества бетона, параметров армирования, расположения закладных деталей, качества поверхности дополнительные меры по обеспечению качества должны быть согласованы с проектной организацией.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Возведение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железобетонных конструкций включает комплекс следующих взаимоувязанных технологических процессов: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бетонные работы (бетонирование конструкций).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бетонных работ в проекте производства работ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должны быть предусмотрены: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типа и расчет комплекта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способа подачи и укладки бетонной смеси;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бетоноукладочного комплекса;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технологического регламента бетонирования.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82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Арматурные работы при возведении монолитных железобетонных конструкций.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включают изготовление, транспортирование, складирование арматурных изделий, примеры которых представлены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монтаж арматурных конструкций.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12" y="1061830"/>
            <a:ext cx="5501868" cy="4192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5473" y="1061828"/>
            <a:ext cx="6493713" cy="41927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456126"/>
            <a:ext cx="12139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плоские сетки; б, в – плоские каркасы; г, д, е – пространственные каркасы; ж – пространственная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гнутая сетка; и – закладные детали </a:t>
            </a:r>
          </a:p>
        </p:txBody>
      </p:sp>
    </p:spTree>
    <p:extLst>
      <p:ext uri="{BB962C8B-B14F-4D97-AF65-F5344CB8AC3E}">
        <p14:creationId xmlns:p14="http://schemas.microsoft.com/office/powerpoint/2010/main" val="37958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Транспортирование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следует осуществлять в соответствии с требованиями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норм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Отдельные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стержни, плоские каркасы и сетки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пакетами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Сетки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транспортировать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пакета не должна превышать 3 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Пространственные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каркасы необходимо грузить, перевозить и разгружать таким образом, чтобы они не деформировались под действием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вида транспорта зависит от расстояния перевозки,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конструкций, их максимальной массы и потока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смену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Погрузочно-разгрузочные работы с арматурными изделиями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 кг и проведение их подъема на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производиться с использованием средств механизации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после проверки должны храниться в крытом помещении.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стержней и сеток следует хранить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маркам в штабелях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1,5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складировании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сеток между штабелями должен быть обеспечен свободный проход шириной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Просветы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складируемой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стеной или колонной 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светильником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57" y="135008"/>
            <a:ext cx="5872982" cy="3619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135007"/>
            <a:ext cx="6003641" cy="36195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0656" y="3889515"/>
            <a:ext cx="11968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складирования арматурных изделий: а – плоские сетки; б – объемные цилиндрические каркасы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295" y="4290591"/>
            <a:ext cx="1215370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должны быть изготовлены в соответствии с проектной документацией из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4 до 40 мм по ГОСТ 34028-2016 «Прокат арматурный для железобетонных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Допускается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арматурных изделий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горячекатаной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80 мм по ГОСТ 5781-82 (в стадии отмены),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термомеханически упрочненной гладкой и периодического профиля арматурной стали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от 6 до 40 мм 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проката арматурного свариваемого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проволоки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низкоуглеродистой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холоднотянутой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Вр-1 по ГОСТ 6727-8</a:t>
            </a:r>
          </a:p>
        </p:txBody>
      </p:sp>
    </p:spTree>
    <p:extLst>
      <p:ext uri="{BB962C8B-B14F-4D97-AF65-F5344CB8AC3E}">
        <p14:creationId xmlns:p14="http://schemas.microsoft.com/office/powerpoint/2010/main" val="24785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564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Строповку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арматурного изделия следует производить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 или траверс, соответствующих массе и характеру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груза, с учетом числа ветвей и угла их наклона.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ветвями стропов общего назначения не должен превышать 90°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диагонали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позволяющих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требование, 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траверсы.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34" y="1508105"/>
            <a:ext cx="6188147" cy="2215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5141" y="1508105"/>
            <a:ext cx="5835850" cy="5349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97631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96867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96867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68136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88078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18844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734" y="4246000"/>
            <a:ext cx="5691872" cy="212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строповки: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стропов;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траверс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длина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85774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3808" y="0"/>
            <a:ext cx="573819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арматуры должен быть увязан с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схемой бетонирования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Установка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должна опережать бетонирование не менее чем на одну захватку.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Арматурные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кг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ставить вручную, подавая их к месту установки краном сразу по несколько штук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с помощью крана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е;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каркасы в процессе монтажа для предохранения от смещения следует временно закреплять схватками или расчалками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26" y="94647"/>
            <a:ext cx="6315281" cy="6652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582705" y="3277820"/>
            <a:ext cx="54803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сеток вручную (а, в, д) и монтажным краном (б, г, 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установка нижних сеток;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установка каркасов поддерживающих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– установка верхней сетки;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каркас поддерживающий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нижняя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фиксатор защитного слоя бетона;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проволока.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3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64" y="-1"/>
            <a:ext cx="10860420" cy="5777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82194" y="5777949"/>
            <a:ext cx="88276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подъем в горизонтальном (а) и вертикальном (б)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1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4488" y="106018"/>
            <a:ext cx="9057616" cy="5380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77009" y="5604663"/>
            <a:ext cx="89250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 – подача к месту установки на уровне (в) и ниже уровня (д) стоянки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положение после закрепления (начало)</a:t>
            </a:r>
          </a:p>
        </p:txBody>
      </p:sp>
    </p:spTree>
    <p:extLst>
      <p:ext uri="{BB962C8B-B14F-4D97-AF65-F5344CB8AC3E}">
        <p14:creationId xmlns:p14="http://schemas.microsoft.com/office/powerpoint/2010/main" val="33108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Крепления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снимают по мере укладки бетонной смеси. Схватки устанавливают в двух направлениях для обеспечения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арматурных изделий загибку излишних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выпусков поперечной арматуры следует выполнять снизу вверх. Работу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отметки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вести с перекрытия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– с площадок монтажника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0452" y="1383609"/>
            <a:ext cx="7753557" cy="5338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241923"/>
            <a:ext cx="42804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плоских сеток и поперечных арматурных стержней на высоте до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расчалка.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76"/>
          <a:stretch/>
        </p:blipFill>
        <p:spPr>
          <a:xfrm>
            <a:off x="132522" y="105603"/>
            <a:ext cx="7156174" cy="6560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421218" y="117693"/>
            <a:ext cx="46515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поперечных арматурных стержней на высоте выше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загибание выпусков арматуры на высоте до 1,5 м (в) и выше 1,5 м (г):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оттяжка;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арматурные выпуски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арматурщик (начало) </a:t>
            </a:r>
          </a:p>
        </p:txBody>
      </p:sp>
    </p:spTree>
    <p:extLst>
      <p:ext uri="{BB962C8B-B14F-4D97-AF65-F5344CB8AC3E}">
        <p14:creationId xmlns:p14="http://schemas.microsoft.com/office/powerpoint/2010/main" val="27767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Соединение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следует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соединения посредством перепуска (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постановки дополнительных сеток (каркасов), бессварных муфт (резьбовые, обжимные) или посредством сварки в соответствии с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14098-2014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9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вязкой (вязальной проволокой,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хомутами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могут быть: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– для фиксации арматурного элемента в проектном положении в период бетонирования;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– для обеспечения равнопрочного соединения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способного воспринимать расчетные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46" y="1738938"/>
            <a:ext cx="8348111" cy="501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97002" y="1738939"/>
            <a:ext cx="359499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перепуском (рабочий стык):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смещение стержней арматуры при соединении без сварки;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правила соединения стержней арматуры без сварки: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 – арматура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 – арматура из рифленых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сеток без сварки в направлении распределительной арматуры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– соединения арматурных сеток без сварки в направлении рабочей арматуры: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рифленых стержней</a:t>
            </a:r>
          </a:p>
        </p:txBody>
      </p:sp>
    </p:spTree>
    <p:extLst>
      <p:ext uri="{BB962C8B-B14F-4D97-AF65-F5344CB8AC3E}">
        <p14:creationId xmlns:p14="http://schemas.microsoft.com/office/powerpoint/2010/main" val="31315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01" y="94008"/>
            <a:ext cx="6199728" cy="2859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22530" y="223087"/>
            <a:ext cx="5769470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стержней ручной дуговой сваркой;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сварное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5983" y="2981740"/>
            <a:ext cx="7726017" cy="3847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1401" y="3222395"/>
            <a:ext cx="4240696" cy="336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схема до и после обжатия муфты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резьбовая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обжимная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обжатия.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Трудоемкость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может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трудоемкости возведения монолитных железобетонных конструкций, зависит от параметров армирования и способа стыкования стержней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9262"/>
          <a:stretch/>
        </p:blipFill>
        <p:spPr>
          <a:xfrm>
            <a:off x="101047" y="646331"/>
            <a:ext cx="11931927" cy="51616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76419" y="6009802"/>
            <a:ext cx="1183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 Размещение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в сечении следует принимать по проектной документации с учетом требований СП 52-101-2003. </a:t>
            </a:r>
          </a:p>
        </p:txBody>
      </p:sp>
    </p:spTree>
    <p:extLst>
      <p:ext uri="{BB962C8B-B14F-4D97-AF65-F5344CB8AC3E}">
        <p14:creationId xmlns:p14="http://schemas.microsoft.com/office/powerpoint/2010/main" val="133107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в свету между стержнями арматуры должны обеспечить совместную работу арматуры с бетоном и качественное изготовление конструкций, связанное с укладкой и уплотнением бетонной смеси, и должны составлять не менее: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наибольшего диаметра стержня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 горизонтальном или наклонном положении стержней при бетонировании для нижней арматуры, расположенной в один или два ряда;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для верхней арматуры;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при расположении нижней арматуры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в два ряда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стержней двух нижних рядов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при вертикальном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бетонировании.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от указанных требований следует провести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Наибольшие расстояния между осями стержней продольной арматуры, определяемые эффективностью работы бетонного сечения, усиленного арматурой, должны быть: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изгибаемых элементах –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400 мм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линейных внецентренно сжатых элементах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в плоскости изгиба и не более 400 мм в плоскости, перпендикулярной к плоскости изгиба.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арматура, установленная у поверхности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должна охватываться поперечной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устанавливаемой с шагом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более удвоенной ширины грани элемента.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плитах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300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балках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150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обеспечении прочности на поперечную силу согласно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СП-52-101-2003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допускается не устанавливать поперечную арматуру.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бетона рабочей 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документацией.</a:t>
            </a:r>
          </a:p>
          <a:p>
            <a:pPr algn="just"/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принимать толщину защитного слоя бетона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монолитного железобетона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мм;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сборного железобетона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защитного слоя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арматуры, если он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заполнителя, если он меньше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размера заполнителя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 5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он больше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Создание защитного слоя обеспечивается постановкой фиксаторов защитного слоя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фиксаторов зависит от диаметра арматуры и может составлять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9 на 1 м2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несоответствии следует провести согласование с проектной организацией.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29"/>
          <a:stretch/>
        </p:blipFill>
        <p:spPr>
          <a:xfrm>
            <a:off x="106017" y="4174940"/>
            <a:ext cx="7977809" cy="25813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189843" y="5096306"/>
            <a:ext cx="3147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</a:t>
            </a:r>
          </a:p>
        </p:txBody>
      </p:sp>
    </p:spTree>
    <p:extLst>
      <p:ext uri="{BB962C8B-B14F-4D97-AF65-F5344CB8AC3E}">
        <p14:creationId xmlns:p14="http://schemas.microsoft.com/office/powerpoint/2010/main" val="358796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арматурных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арматурных работ выполняется контроль: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входной, операционный, приемочный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арматурной стали, арматурных изделий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на строительной площадке следует проводить на наличие сопроводительной технической документации и требуемых в ней данных (изготовитель, группа поставки, марка стали, способ выплавки, категории стали, номер поставки, профиль, размеры, масса и номер партии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ходе выполнения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для обеспечения своевременного выявления дефектов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мер по их устранению и предупреждению в соответствии с приложениями.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операционного контроля следует фиксировать в журнале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2.6.54-2011.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приемочном контроле сплошному контролю подлежит: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применяемых в конструкции материалов;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отклонений положения установленных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от предусмотренного проектной документацией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величины защитного слоя бетона нормативным и проектным требованиям;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фиксации арматурных изделий в опалубке;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выполнения вязки узлов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оформляется актом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освидетельствования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скрытых работ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0972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контроле качества арматурных работ приведены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96" y="402250"/>
            <a:ext cx="6732726" cy="6466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43518" y="662609"/>
            <a:ext cx="50496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следует сопровождать записями в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работ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отражающими последовательность осуществления работ, в том числе сроки и условия выполнения всех работ.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 следует вносить с даты начала выполнения работ до даты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выполнения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Законченные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конструкции должны соответствовать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818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2983</Words>
  <Application>Microsoft Office PowerPoint</Application>
  <PresentationFormat>Широкоэкранный</PresentationFormat>
  <Paragraphs>286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26</cp:revision>
  <dcterms:created xsi:type="dcterms:W3CDTF">2024-01-16T13:35:43Z</dcterms:created>
  <dcterms:modified xsi:type="dcterms:W3CDTF">2025-02-03T08:03:39Z</dcterms:modified>
</cp:coreProperties>
</file>